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380" r:id="rId2"/>
    <p:sldId id="381" r:id="rId3"/>
    <p:sldId id="382" r:id="rId4"/>
    <p:sldId id="383" r:id="rId5"/>
    <p:sldId id="384" r:id="rId6"/>
    <p:sldId id="385" r:id="rId7"/>
  </p:sldIdLst>
  <p:sldSz cx="9144000" cy="6858000" type="screen4x3"/>
  <p:notesSz cx="6858000" cy="9144000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3300"/>
    <a:srgbClr val="85182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Estilo medio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940675A-B579-460E-94D1-54222C63F5DA}" styleName="Sin estilo, cuadrícula de la tab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1E4AEA4-8DFA-4A89-87EB-49C32662AFE0}" styleName="Estilo medio 2 - Énfasis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8EC20E35-A176-4012-BC5E-935CFFF8708E}" styleName="Estilo medio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8799B23B-EC83-4686-B30A-512413B5E67A}" styleName="Estilo claro 3 - Acento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F5AB1C69-6EDB-4FF4-983F-18BD219EF322}" styleName="Estilo medio 2 - Énfasis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71" d="100"/>
          <a:sy n="71" d="100"/>
        </p:scale>
        <p:origin x="1260" y="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857148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dirty="0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4336823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437991"/>
            <a:ext cx="2057400" cy="365125"/>
          </a:xfrm>
          <a:prstGeom prst="rect">
            <a:avLst/>
          </a:prstGeom>
        </p:spPr>
        <p:txBody>
          <a:bodyPr/>
          <a:lstStyle/>
          <a:p>
            <a:fld id="{3E293BE7-C57F-4C09-BC97-71646E8FB405}" type="datetimeFigureOut">
              <a:rPr lang="es-CO" smtClean="0"/>
              <a:t>30/09/2016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43799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437991"/>
            <a:ext cx="2057400" cy="365125"/>
          </a:xfrm>
          <a:prstGeom prst="rect">
            <a:avLst/>
          </a:prstGeom>
        </p:spPr>
        <p:txBody>
          <a:bodyPr/>
          <a:lstStyle/>
          <a:p>
            <a:fld id="{825D773F-BC47-4DC1-9176-50F9DA4FC9C8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882292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437991"/>
            <a:ext cx="2057400" cy="365125"/>
          </a:xfrm>
          <a:prstGeom prst="rect">
            <a:avLst/>
          </a:prstGeom>
        </p:spPr>
        <p:txBody>
          <a:bodyPr/>
          <a:lstStyle/>
          <a:p>
            <a:fld id="{3E293BE7-C57F-4C09-BC97-71646E8FB405}" type="datetimeFigureOut">
              <a:rPr lang="es-CO" smtClean="0"/>
              <a:t>30/09/2016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43799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437991"/>
            <a:ext cx="2057400" cy="365125"/>
          </a:xfrm>
          <a:prstGeom prst="rect">
            <a:avLst/>
          </a:prstGeom>
        </p:spPr>
        <p:txBody>
          <a:bodyPr/>
          <a:lstStyle/>
          <a:p>
            <a:fld id="{825D773F-BC47-4DC1-9176-50F9DA4FC9C8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5127280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1649185"/>
            <a:ext cx="1971675" cy="4527777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437991"/>
            <a:ext cx="2057400" cy="365125"/>
          </a:xfrm>
          <a:prstGeom prst="rect">
            <a:avLst/>
          </a:prstGeom>
        </p:spPr>
        <p:txBody>
          <a:bodyPr/>
          <a:lstStyle/>
          <a:p>
            <a:fld id="{3E293BE7-C57F-4C09-BC97-71646E8FB405}" type="datetimeFigureOut">
              <a:rPr lang="es-CO" smtClean="0"/>
              <a:t>30/09/2016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43799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437991"/>
            <a:ext cx="2057400" cy="365125"/>
          </a:xfrm>
          <a:prstGeom prst="rect">
            <a:avLst/>
          </a:prstGeom>
        </p:spPr>
        <p:txBody>
          <a:bodyPr/>
          <a:lstStyle/>
          <a:p>
            <a:fld id="{825D773F-BC47-4DC1-9176-50F9DA4FC9C8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493383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454319"/>
            <a:ext cx="2057400" cy="365125"/>
          </a:xfrm>
          <a:prstGeom prst="rect">
            <a:avLst/>
          </a:prstGeom>
        </p:spPr>
        <p:txBody>
          <a:bodyPr/>
          <a:lstStyle/>
          <a:p>
            <a:fld id="{3E293BE7-C57F-4C09-BC97-71646E8FB405}" type="datetimeFigureOut">
              <a:rPr lang="es-CO" smtClean="0"/>
              <a:t>30/09/2016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454319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454319"/>
            <a:ext cx="2057400" cy="365125"/>
          </a:xfrm>
          <a:prstGeom prst="rect">
            <a:avLst/>
          </a:prstGeom>
        </p:spPr>
        <p:txBody>
          <a:bodyPr/>
          <a:lstStyle/>
          <a:p>
            <a:fld id="{825D773F-BC47-4DC1-9176-50F9DA4FC9C8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7356509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-156347"/>
            <a:ext cx="9144000" cy="717069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4988379"/>
            <a:ext cx="7886700" cy="880200"/>
          </a:xfrm>
        </p:spPr>
        <p:txBody>
          <a:bodyPr anchor="b">
            <a:noAutofit/>
          </a:bodyPr>
          <a:lstStyle>
            <a:lvl1pPr algn="ctr">
              <a:defRPr sz="2800" b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s-ES" dirty="0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5941467"/>
            <a:ext cx="7886700" cy="407308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dirty="0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421663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z="1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3E293BE7-C57F-4C09-BC97-71646E8FB405}" type="datetimeFigureOut">
              <a:rPr lang="es-CO" smtClean="0"/>
              <a:pPr/>
              <a:t>30/09/2016</a:t>
            </a:fld>
            <a:endParaRPr lang="es-C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421663"/>
            <a:ext cx="3086100" cy="365125"/>
          </a:xfrm>
          <a:prstGeom prst="rect">
            <a:avLst/>
          </a:prstGeom>
        </p:spPr>
        <p:txBody>
          <a:bodyPr/>
          <a:lstStyle>
            <a:lvl1pPr algn="ctr">
              <a:defRPr sz="1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s-C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421663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z="1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825D773F-BC47-4DC1-9176-50F9DA4FC9C8}" type="slidenum">
              <a:rPr lang="es-CO" smtClean="0"/>
              <a:pPr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32147971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8650" y="6503303"/>
            <a:ext cx="2057400" cy="365125"/>
          </a:xfrm>
          <a:prstGeom prst="rect">
            <a:avLst/>
          </a:prstGeom>
        </p:spPr>
        <p:txBody>
          <a:bodyPr/>
          <a:lstStyle/>
          <a:p>
            <a:fld id="{3E293BE7-C57F-4C09-BC97-71646E8FB405}" type="datetimeFigureOut">
              <a:rPr lang="es-CO" smtClean="0"/>
              <a:t>30/09/2016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28950" y="6503303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457950" y="6503303"/>
            <a:ext cx="2057400" cy="365125"/>
          </a:xfrm>
          <a:prstGeom prst="rect">
            <a:avLst/>
          </a:prstGeom>
        </p:spPr>
        <p:txBody>
          <a:bodyPr/>
          <a:lstStyle/>
          <a:p>
            <a:fld id="{825D773F-BC47-4DC1-9176-50F9DA4FC9C8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5504821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5901588" cy="1325563"/>
          </a:xfrm>
        </p:spPr>
        <p:txBody>
          <a:bodyPr/>
          <a:lstStyle/>
          <a:p>
            <a:r>
              <a:rPr lang="es-ES" dirty="0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none"/>
        </p:style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none"/>
        </p:style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628650" y="6446155"/>
            <a:ext cx="2057400" cy="365125"/>
          </a:xfrm>
          <a:prstGeom prst="rect">
            <a:avLst/>
          </a:prstGeom>
        </p:spPr>
        <p:txBody>
          <a:bodyPr/>
          <a:lstStyle/>
          <a:p>
            <a:fld id="{3E293BE7-C57F-4C09-BC97-71646E8FB405}" type="datetimeFigureOut">
              <a:rPr lang="es-CO" smtClean="0"/>
              <a:t>30/09/2016</a:t>
            </a:fld>
            <a:endParaRPr lang="es-CO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028950" y="6446155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457950" y="6446155"/>
            <a:ext cx="2057400" cy="365125"/>
          </a:xfrm>
          <a:prstGeom prst="rect">
            <a:avLst/>
          </a:prstGeom>
        </p:spPr>
        <p:txBody>
          <a:bodyPr/>
          <a:lstStyle/>
          <a:p>
            <a:fld id="{825D773F-BC47-4DC1-9176-50F9DA4FC9C8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118223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28650" y="6462483"/>
            <a:ext cx="2057400" cy="365125"/>
          </a:xfrm>
          <a:prstGeom prst="rect">
            <a:avLst/>
          </a:prstGeom>
        </p:spPr>
        <p:txBody>
          <a:bodyPr/>
          <a:lstStyle/>
          <a:p>
            <a:fld id="{3E293BE7-C57F-4C09-BC97-71646E8FB405}" type="datetimeFigureOut">
              <a:rPr lang="es-CO" smtClean="0"/>
              <a:t>30/09/2016</a:t>
            </a:fld>
            <a:endParaRPr lang="es-C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028950" y="6462483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457950" y="6462483"/>
            <a:ext cx="2057400" cy="365125"/>
          </a:xfrm>
          <a:prstGeom prst="rect">
            <a:avLst/>
          </a:prstGeom>
        </p:spPr>
        <p:txBody>
          <a:bodyPr/>
          <a:lstStyle/>
          <a:p>
            <a:fld id="{825D773F-BC47-4DC1-9176-50F9DA4FC9C8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6640719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28650" y="6462483"/>
            <a:ext cx="2057400" cy="365125"/>
          </a:xfrm>
          <a:prstGeom prst="rect">
            <a:avLst/>
          </a:prstGeom>
        </p:spPr>
        <p:txBody>
          <a:bodyPr/>
          <a:lstStyle/>
          <a:p>
            <a:fld id="{3E293BE7-C57F-4C09-BC97-71646E8FB405}" type="datetimeFigureOut">
              <a:rPr lang="es-CO" smtClean="0"/>
              <a:t>30/09/2016</a:t>
            </a:fld>
            <a:endParaRPr lang="es-C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028950" y="6462483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457950" y="6462483"/>
            <a:ext cx="2057400" cy="365125"/>
          </a:xfrm>
          <a:prstGeom prst="rect">
            <a:avLst/>
          </a:prstGeom>
        </p:spPr>
        <p:txBody>
          <a:bodyPr/>
          <a:lstStyle/>
          <a:p>
            <a:fld id="{825D773F-BC47-4DC1-9176-50F9DA4FC9C8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8105127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8650" y="6437991"/>
            <a:ext cx="2057400" cy="365125"/>
          </a:xfrm>
          <a:prstGeom prst="rect">
            <a:avLst/>
          </a:prstGeom>
        </p:spPr>
        <p:txBody>
          <a:bodyPr/>
          <a:lstStyle/>
          <a:p>
            <a:fld id="{3E293BE7-C57F-4C09-BC97-71646E8FB405}" type="datetimeFigureOut">
              <a:rPr lang="es-CO" smtClean="0"/>
              <a:t>30/09/2016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28950" y="643799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457950" y="6437991"/>
            <a:ext cx="2057400" cy="365125"/>
          </a:xfrm>
          <a:prstGeom prst="rect">
            <a:avLst/>
          </a:prstGeom>
        </p:spPr>
        <p:txBody>
          <a:bodyPr/>
          <a:lstStyle/>
          <a:p>
            <a:fld id="{825D773F-BC47-4DC1-9176-50F9DA4FC9C8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1372386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3E293BE7-C57F-4C09-BC97-71646E8FB405}" type="datetimeFigureOut">
              <a:rPr lang="es-CO" smtClean="0"/>
              <a:t>30/09/2016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825D773F-BC47-4DC1-9176-50F9DA4FC9C8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7806759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-156347"/>
            <a:ext cx="9144000" cy="7170693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5894614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dirty="0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421663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z="1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3E293BE7-C57F-4C09-BC97-71646E8FB405}" type="datetimeFigureOut">
              <a:rPr lang="es-CO" smtClean="0"/>
              <a:pPr/>
              <a:t>30/09/2016</a:t>
            </a:fld>
            <a:endParaRPr lang="es-CO" dirty="0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421663"/>
            <a:ext cx="3086100" cy="365125"/>
          </a:xfrm>
          <a:prstGeom prst="rect">
            <a:avLst/>
          </a:prstGeom>
        </p:spPr>
        <p:txBody>
          <a:bodyPr/>
          <a:lstStyle>
            <a:lvl1pPr algn="ctr">
              <a:defRPr sz="1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s-CO" dirty="0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421663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z="1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825D773F-BC47-4DC1-9176-50F9DA4FC9C8}" type="slidenum">
              <a:rPr lang="es-CO" smtClean="0"/>
              <a:pPr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3546845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kern="1200">
          <a:solidFill>
            <a:srgbClr val="85182F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MX" dirty="0" smtClean="0"/>
              <a:t>GAS DOMICILIARIO POR RED</a:t>
            </a:r>
            <a:br>
              <a:rPr lang="es-MX" dirty="0" smtClean="0"/>
            </a:br>
            <a:r>
              <a:rPr lang="es-MX" sz="2000" dirty="0" smtClean="0">
                <a:solidFill>
                  <a:schemeClr val="tx1"/>
                </a:solidFill>
              </a:rPr>
              <a:t>APOYO CONSTRUCCION DE REDES Y SUBSIDIOS</a:t>
            </a:r>
            <a:endParaRPr lang="es-MX" sz="2000" dirty="0">
              <a:solidFill>
                <a:schemeClr val="tx1"/>
              </a:solidFill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10000"/>
          </a:bodyPr>
          <a:lstStyle/>
          <a:p>
            <a:endParaRPr lang="es-MX" dirty="0" smtClean="0"/>
          </a:p>
          <a:p>
            <a:endParaRPr lang="es-MX" dirty="0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10000"/>
          </a:bodyPr>
          <a:lstStyle/>
          <a:p>
            <a:pPr lvl="0" algn="just"/>
            <a:r>
              <a:rPr lang="es-ES" sz="1600" b="1" u="sng" dirty="0">
                <a:solidFill>
                  <a:prstClr val="black"/>
                </a:solidFill>
              </a:rPr>
              <a:t>CONVENIO Nº </a:t>
            </a:r>
            <a:r>
              <a:rPr lang="es-ES" sz="1600" dirty="0" smtClean="0">
                <a:solidFill>
                  <a:prstClr val="black"/>
                </a:solidFill>
              </a:rPr>
              <a:t>0784</a:t>
            </a:r>
            <a:r>
              <a:rPr lang="es-ES" sz="1600" b="1" u="sng" dirty="0" smtClean="0">
                <a:solidFill>
                  <a:prstClr val="black"/>
                </a:solidFill>
              </a:rPr>
              <a:t> </a:t>
            </a:r>
            <a:r>
              <a:rPr lang="es-ES" sz="1600" b="1" u="sng" dirty="0">
                <a:solidFill>
                  <a:prstClr val="black"/>
                </a:solidFill>
              </a:rPr>
              <a:t>DE 2013</a:t>
            </a:r>
          </a:p>
          <a:p>
            <a:pPr lvl="0" algn="just"/>
            <a:r>
              <a:rPr lang="es-ES" sz="1300" b="1" u="sng" dirty="0">
                <a:solidFill>
                  <a:prstClr val="black"/>
                </a:solidFill>
              </a:rPr>
              <a:t>COOPERANTE </a:t>
            </a:r>
            <a:r>
              <a:rPr lang="es-ES" sz="1300" b="1" u="sng" dirty="0" smtClean="0">
                <a:solidFill>
                  <a:prstClr val="black"/>
                </a:solidFill>
              </a:rPr>
              <a:t>EDALGAS </a:t>
            </a:r>
            <a:r>
              <a:rPr lang="es-ES" sz="1300" b="1" u="sng" dirty="0">
                <a:solidFill>
                  <a:prstClr val="black"/>
                </a:solidFill>
              </a:rPr>
              <a:t>SA E.S.P</a:t>
            </a:r>
            <a:endParaRPr lang="es-ES" b="1" u="sng" dirty="0">
              <a:solidFill>
                <a:prstClr val="black"/>
              </a:solidFill>
            </a:endParaRPr>
          </a:p>
          <a:p>
            <a:pPr algn="just"/>
            <a:r>
              <a:rPr lang="es-ES" sz="1200" b="1" u="sng" dirty="0">
                <a:solidFill>
                  <a:prstClr val="black"/>
                </a:solidFill>
              </a:rPr>
              <a:t>OBJETO</a:t>
            </a:r>
            <a:r>
              <a:rPr lang="es-ES" sz="1200" b="1" dirty="0">
                <a:solidFill>
                  <a:prstClr val="black"/>
                </a:solidFill>
              </a:rPr>
              <a:t>: </a:t>
            </a:r>
            <a:r>
              <a:rPr lang="es-ES" sz="1200" dirty="0"/>
              <a:t>“ AUNAR ESFUERZOS TÉCNICOS, ADMINISTRATIVOS Y FINANCIEROS ENTRE LA GOBERNACIÓN DEL TOLIMA Y EL OPERADOR DE RED DE GAS DOMICILIARIO EDALGAS S.A. E.S.P. CON DESTINO A “SUBSIDIAR DERECHOS DE CONEXIÓN DE GAS DOMICILIARIO POR RED, PARA LOS ESTRATOS 1 Y 2, EN LOS MUNICIPIOS DE ROVIRA CABECERA MUNICIPAL, EN EL MUNICIPIO DE PLANADAS CENTRO POBLADO DE </a:t>
            </a:r>
            <a:r>
              <a:rPr lang="es-ES" sz="1200" dirty="0" smtClean="0"/>
              <a:t>GAITANIA</a:t>
            </a:r>
            <a:r>
              <a:rPr lang="es-ES" sz="1200" dirty="0"/>
              <a:t>, MUNICIPIO DE ATACO CENTRO </a:t>
            </a:r>
            <a:r>
              <a:rPr lang="es-ES" sz="1200" dirty="0" smtClean="0"/>
              <a:t>POBLADO </a:t>
            </a:r>
            <a:r>
              <a:rPr lang="es-ES" sz="1200" dirty="0"/>
              <a:t>SANTIAGO PÉREZ, EN EL DEPARTAMENTO DEL TOLIMA” EN DESARROLLO DEL “PROYECTOS APOYO A LA IMPLEMENTACIÓN DE GAS NATURAL EN EL DEPARTAMENTO DEL TOLIMA” EN EL MARCO CONTRATO PLAN SUR DEL TOLIMA</a:t>
            </a:r>
            <a:r>
              <a:rPr lang="es-ES" sz="1200" dirty="0" smtClean="0"/>
              <a:t>.</a:t>
            </a:r>
          </a:p>
          <a:p>
            <a:r>
              <a:rPr lang="es-ES" sz="1200" dirty="0" smtClean="0"/>
              <a:t>APLICACIÓN DE SUBSIDIOS DE DERECHOS DE CONEXIÓN</a:t>
            </a:r>
          </a:p>
          <a:p>
            <a:r>
              <a:rPr lang="es-ES" sz="1200" dirty="0" smtClean="0"/>
              <a:t> </a:t>
            </a:r>
            <a:r>
              <a:rPr lang="es-MX" sz="1200" b="1" dirty="0" smtClean="0">
                <a:solidFill>
                  <a:prstClr val="black"/>
                </a:solidFill>
              </a:rPr>
              <a:t>ESTADO</a:t>
            </a:r>
            <a:r>
              <a:rPr lang="es-MX" sz="1200" b="1" dirty="0">
                <a:solidFill>
                  <a:prstClr val="black"/>
                </a:solidFill>
              </a:rPr>
              <a:t>: </a:t>
            </a:r>
            <a:r>
              <a:rPr lang="es-MX" sz="1200" b="1" dirty="0" smtClean="0">
                <a:solidFill>
                  <a:prstClr val="black"/>
                </a:solidFill>
              </a:rPr>
              <a:t>87% </a:t>
            </a:r>
            <a:r>
              <a:rPr lang="es-MX" sz="1200" b="1" dirty="0">
                <a:solidFill>
                  <a:prstClr val="black"/>
                </a:solidFill>
              </a:rPr>
              <a:t>EJECUTADO </a:t>
            </a:r>
          </a:p>
          <a:p>
            <a:pPr lvl="0" algn="just">
              <a:lnSpc>
                <a:spcPct val="100000"/>
              </a:lnSpc>
            </a:pPr>
            <a:r>
              <a:rPr lang="es-MX" sz="1200" b="1" dirty="0">
                <a:solidFill>
                  <a:prstClr val="black"/>
                </a:solidFill>
              </a:rPr>
              <a:t>VALOR </a:t>
            </a:r>
            <a:r>
              <a:rPr lang="es-MX" sz="1200" b="1" dirty="0" smtClean="0">
                <a:solidFill>
                  <a:prstClr val="black"/>
                </a:solidFill>
              </a:rPr>
              <a:t>:1.564.327.956</a:t>
            </a:r>
            <a:endParaRPr lang="es-MX" sz="1200" b="1" dirty="0">
              <a:solidFill>
                <a:prstClr val="black"/>
              </a:solidFill>
            </a:endParaRPr>
          </a:p>
          <a:p>
            <a:pPr lvl="0" algn="just">
              <a:lnSpc>
                <a:spcPct val="100000"/>
              </a:lnSpc>
            </a:pPr>
            <a:r>
              <a:rPr lang="es-MX" sz="1200" b="1" dirty="0" smtClean="0">
                <a:solidFill>
                  <a:prstClr val="black"/>
                </a:solidFill>
              </a:rPr>
              <a:t>APORTE GOBERNACION: $ 335.400.000</a:t>
            </a:r>
          </a:p>
          <a:p>
            <a:pPr lvl="0" algn="just">
              <a:lnSpc>
                <a:spcPct val="100000"/>
              </a:lnSpc>
            </a:pPr>
            <a:r>
              <a:rPr lang="es-MX" sz="1200" b="1" dirty="0" smtClean="0">
                <a:solidFill>
                  <a:prstClr val="black"/>
                </a:solidFill>
              </a:rPr>
              <a:t>ADICIONAL $ 167.700.000  EN TRAMITE</a:t>
            </a:r>
          </a:p>
          <a:p>
            <a:pPr lvl="0" algn="just">
              <a:lnSpc>
                <a:spcPct val="100000"/>
              </a:lnSpc>
            </a:pPr>
            <a:r>
              <a:rPr lang="es-MX" sz="1200" b="1" dirty="0" smtClean="0">
                <a:solidFill>
                  <a:prstClr val="black"/>
                </a:solidFill>
              </a:rPr>
              <a:t>TOTAL APORTE GOBERNACION:$</a:t>
            </a:r>
            <a:r>
              <a:rPr lang="es-MX" sz="1200" b="1" dirty="0">
                <a:solidFill>
                  <a:prstClr val="black"/>
                </a:solidFill>
              </a:rPr>
              <a:t>448.000.000</a:t>
            </a:r>
          </a:p>
          <a:p>
            <a:pPr lvl="0" algn="just"/>
            <a:r>
              <a:rPr lang="es-MX" sz="1200" b="1" dirty="0">
                <a:solidFill>
                  <a:prstClr val="black"/>
                </a:solidFill>
              </a:rPr>
              <a:t>Nº </a:t>
            </a:r>
            <a:r>
              <a:rPr lang="es-MX" sz="1200" b="1" dirty="0" smtClean="0">
                <a:solidFill>
                  <a:prstClr val="black"/>
                </a:solidFill>
              </a:rPr>
              <a:t>SUBSIDIOS: 1950 MAS 560 ADICION </a:t>
            </a:r>
            <a:endParaRPr lang="es-MX" sz="1200" b="1" dirty="0">
              <a:solidFill>
                <a:prstClr val="black"/>
              </a:solidFill>
            </a:endParaRPr>
          </a:p>
          <a:p>
            <a:endParaRPr lang="es-MX" dirty="0"/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6532" y="1991770"/>
            <a:ext cx="2438095" cy="2009524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152" y="4295489"/>
            <a:ext cx="2742857" cy="20476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41632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MX" dirty="0" smtClean="0"/>
              <a:t>GAS DOMICILIARIO POR RED</a:t>
            </a:r>
            <a:br>
              <a:rPr lang="es-MX" dirty="0" smtClean="0"/>
            </a:br>
            <a:r>
              <a:rPr lang="es-MX" sz="2000" dirty="0" smtClean="0">
                <a:solidFill>
                  <a:schemeClr val="tx1"/>
                </a:solidFill>
              </a:rPr>
              <a:t>APOYO CONSTRUCCION DE REDES Y SUBSIDIOS</a:t>
            </a:r>
            <a:endParaRPr lang="es-MX" sz="2000" dirty="0">
              <a:solidFill>
                <a:schemeClr val="tx1"/>
              </a:solidFill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endParaRPr lang="es-MX" dirty="0" smtClean="0"/>
          </a:p>
          <a:p>
            <a:endParaRPr lang="es-MX" dirty="0"/>
          </a:p>
          <a:p>
            <a:endParaRPr lang="es-MX" dirty="0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lvl="0" algn="just"/>
            <a:r>
              <a:rPr lang="es-ES" sz="1600" b="1" u="sng" dirty="0">
                <a:solidFill>
                  <a:prstClr val="black"/>
                </a:solidFill>
              </a:rPr>
              <a:t>CONVENIO Nº </a:t>
            </a:r>
            <a:r>
              <a:rPr lang="es-ES" sz="1600" dirty="0" smtClean="0">
                <a:solidFill>
                  <a:prstClr val="black"/>
                </a:solidFill>
              </a:rPr>
              <a:t>1059</a:t>
            </a:r>
            <a:r>
              <a:rPr lang="es-ES" sz="1600" b="1" u="sng" dirty="0" smtClean="0">
                <a:solidFill>
                  <a:prstClr val="black"/>
                </a:solidFill>
              </a:rPr>
              <a:t> </a:t>
            </a:r>
            <a:r>
              <a:rPr lang="es-ES" sz="1600" b="1" u="sng" dirty="0">
                <a:solidFill>
                  <a:prstClr val="black"/>
                </a:solidFill>
              </a:rPr>
              <a:t>DE </a:t>
            </a:r>
            <a:r>
              <a:rPr lang="es-ES" sz="1600" b="1" u="sng" dirty="0" smtClean="0">
                <a:solidFill>
                  <a:prstClr val="black"/>
                </a:solidFill>
              </a:rPr>
              <a:t>2014</a:t>
            </a:r>
            <a:endParaRPr lang="es-ES" sz="1600" b="1" u="sng" dirty="0">
              <a:solidFill>
                <a:prstClr val="black"/>
              </a:solidFill>
            </a:endParaRPr>
          </a:p>
          <a:p>
            <a:pPr lvl="0" algn="just"/>
            <a:r>
              <a:rPr lang="es-ES" sz="1300" b="1" u="sng" dirty="0">
                <a:solidFill>
                  <a:prstClr val="black"/>
                </a:solidFill>
              </a:rPr>
              <a:t>COOPERANTE </a:t>
            </a:r>
            <a:r>
              <a:rPr lang="es-ES" sz="1300" b="1" u="sng" dirty="0" smtClean="0">
                <a:solidFill>
                  <a:prstClr val="black"/>
                </a:solidFill>
              </a:rPr>
              <a:t>SERVIENGAS </a:t>
            </a:r>
            <a:r>
              <a:rPr lang="es-ES" sz="1300" b="1" u="sng" dirty="0">
                <a:solidFill>
                  <a:prstClr val="black"/>
                </a:solidFill>
              </a:rPr>
              <a:t>SA E.S.P</a:t>
            </a:r>
            <a:endParaRPr lang="es-ES" b="1" u="sng" dirty="0">
              <a:solidFill>
                <a:prstClr val="black"/>
              </a:solidFill>
            </a:endParaRPr>
          </a:p>
          <a:p>
            <a:pPr algn="just"/>
            <a:r>
              <a:rPr lang="es-ES" sz="1200" b="1" u="sng" dirty="0">
                <a:solidFill>
                  <a:prstClr val="black"/>
                </a:solidFill>
              </a:rPr>
              <a:t>OBJETO</a:t>
            </a:r>
            <a:r>
              <a:rPr lang="es-ES" sz="1200" b="1" dirty="0">
                <a:solidFill>
                  <a:prstClr val="black"/>
                </a:solidFill>
              </a:rPr>
              <a:t>: </a:t>
            </a:r>
            <a:r>
              <a:rPr lang="es-MX" sz="1200" dirty="0"/>
              <a:t>“AUNAR ESFUERZOS ENTRE EL DEPARTAMENTO DEL TOLIMA Y EL OPERADOR DE RED DE GAS DOMICILIARIO SERVINGAS S.A. E.S.P. PARA AMPLIAR LA COBERTURA DE REDES DE DISTRIBUCIÓN Y SUBSIDIAR DERECHOS DE CONEXIÓN DE GAS DOMICILIARIO POR RED, PARA LOS ESTRATOS 1 Y 2, EN LOS CENTROS POBLADOS DE ASTURIAS, BUENOS AIRES Y LA PRIMAVERA EN EL MUNICIPIO DE PALO CABILDO, EN EL DEPARTAMENTO DEL TOLIMA</a:t>
            </a:r>
            <a:r>
              <a:rPr lang="es-MX" sz="1200" dirty="0" smtClean="0"/>
              <a:t>”.</a:t>
            </a:r>
          </a:p>
          <a:p>
            <a:r>
              <a:rPr lang="es-ES" sz="1200" dirty="0"/>
              <a:t>APLICACIÓN DE SUBSIDIOS DE DERECHOS DE </a:t>
            </a:r>
            <a:r>
              <a:rPr lang="es-ES" sz="1200" dirty="0" smtClean="0"/>
              <a:t>CONEXIÓN Y REDES</a:t>
            </a:r>
            <a:endParaRPr lang="es-ES" sz="1200" dirty="0"/>
          </a:p>
          <a:p>
            <a:pPr lvl="0" algn="just">
              <a:lnSpc>
                <a:spcPct val="100000"/>
              </a:lnSpc>
            </a:pPr>
            <a:r>
              <a:rPr lang="es-MX" sz="1200" b="1" dirty="0" smtClean="0">
                <a:solidFill>
                  <a:prstClr val="black"/>
                </a:solidFill>
              </a:rPr>
              <a:t>ESTADO</a:t>
            </a:r>
            <a:r>
              <a:rPr lang="es-MX" sz="1200" b="1" dirty="0">
                <a:solidFill>
                  <a:prstClr val="black"/>
                </a:solidFill>
              </a:rPr>
              <a:t>: </a:t>
            </a:r>
            <a:r>
              <a:rPr lang="es-MX" sz="1200" b="1" dirty="0" smtClean="0">
                <a:solidFill>
                  <a:prstClr val="black"/>
                </a:solidFill>
              </a:rPr>
              <a:t>100% </a:t>
            </a:r>
            <a:r>
              <a:rPr lang="es-MX" sz="1200" b="1" dirty="0">
                <a:solidFill>
                  <a:prstClr val="black"/>
                </a:solidFill>
              </a:rPr>
              <a:t>EJECUTADO </a:t>
            </a:r>
            <a:r>
              <a:rPr lang="es-MX" sz="1200" b="1" dirty="0" smtClean="0">
                <a:solidFill>
                  <a:prstClr val="black"/>
                </a:solidFill>
              </a:rPr>
              <a:t>EN OBRA PENDIENTE TARIFAS</a:t>
            </a:r>
            <a:endParaRPr lang="es-MX" sz="1200" b="1" dirty="0">
              <a:solidFill>
                <a:prstClr val="black"/>
              </a:solidFill>
            </a:endParaRPr>
          </a:p>
          <a:p>
            <a:pPr lvl="0" algn="just">
              <a:lnSpc>
                <a:spcPct val="100000"/>
              </a:lnSpc>
            </a:pPr>
            <a:r>
              <a:rPr lang="es-MX" sz="1200" b="1" dirty="0">
                <a:solidFill>
                  <a:prstClr val="black"/>
                </a:solidFill>
              </a:rPr>
              <a:t>VALOR </a:t>
            </a:r>
            <a:r>
              <a:rPr lang="es-MX" sz="1200" b="1" dirty="0" smtClean="0">
                <a:solidFill>
                  <a:prstClr val="black"/>
                </a:solidFill>
              </a:rPr>
              <a:t>:$605.444.000</a:t>
            </a:r>
            <a:endParaRPr lang="es-MX" sz="1200" b="1" dirty="0">
              <a:solidFill>
                <a:prstClr val="black"/>
              </a:solidFill>
            </a:endParaRPr>
          </a:p>
          <a:p>
            <a:pPr lvl="0" algn="just">
              <a:lnSpc>
                <a:spcPct val="100000"/>
              </a:lnSpc>
            </a:pPr>
            <a:r>
              <a:rPr lang="es-MX" sz="1200" b="1" dirty="0" smtClean="0">
                <a:solidFill>
                  <a:prstClr val="black"/>
                </a:solidFill>
              </a:rPr>
              <a:t>APORTE GOBERNACION: $ 300.000.000</a:t>
            </a:r>
          </a:p>
          <a:p>
            <a:pPr lvl="0" algn="just"/>
            <a:r>
              <a:rPr lang="es-MX" sz="1200" b="1" dirty="0" smtClean="0">
                <a:solidFill>
                  <a:prstClr val="black"/>
                </a:solidFill>
              </a:rPr>
              <a:t>Nº FAMILIAS : 360 BENEFICIADAS </a:t>
            </a:r>
            <a:endParaRPr lang="es-MX" sz="1200" b="1" dirty="0">
              <a:solidFill>
                <a:prstClr val="black"/>
              </a:solidFill>
            </a:endParaRPr>
          </a:p>
          <a:p>
            <a:endParaRPr lang="es-MX" dirty="0"/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47940" y="2144393"/>
            <a:ext cx="2447619" cy="1761905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76511" y="4225066"/>
            <a:ext cx="2590476" cy="2057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89279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MX" dirty="0" smtClean="0"/>
              <a:t>GAS DOMICILIARIO POR RED</a:t>
            </a:r>
            <a:br>
              <a:rPr lang="es-MX" dirty="0" smtClean="0"/>
            </a:br>
            <a:r>
              <a:rPr lang="es-MX" sz="2000" dirty="0" smtClean="0">
                <a:solidFill>
                  <a:schemeClr val="tx1"/>
                </a:solidFill>
              </a:rPr>
              <a:t>APOYO CONSTRUCCION DE REDES Y SUBSIDIOS</a:t>
            </a:r>
            <a:endParaRPr lang="es-MX" sz="2000" dirty="0">
              <a:solidFill>
                <a:schemeClr val="tx1"/>
              </a:solidFill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endParaRPr lang="es-MX" dirty="0" smtClean="0"/>
          </a:p>
          <a:p>
            <a:endParaRPr lang="es-MX" dirty="0"/>
          </a:p>
          <a:p>
            <a:endParaRPr lang="es-MX" dirty="0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lvl="0" algn="just"/>
            <a:r>
              <a:rPr lang="es-ES" sz="1600" b="1" u="sng" dirty="0">
                <a:solidFill>
                  <a:prstClr val="black"/>
                </a:solidFill>
              </a:rPr>
              <a:t>CONVENIO Nº </a:t>
            </a:r>
            <a:r>
              <a:rPr lang="es-ES" sz="1600" dirty="0" smtClean="0">
                <a:solidFill>
                  <a:prstClr val="black"/>
                </a:solidFill>
              </a:rPr>
              <a:t>1071</a:t>
            </a:r>
            <a:r>
              <a:rPr lang="es-ES" sz="1600" b="1" u="sng" dirty="0" smtClean="0">
                <a:solidFill>
                  <a:prstClr val="black"/>
                </a:solidFill>
              </a:rPr>
              <a:t> </a:t>
            </a:r>
            <a:r>
              <a:rPr lang="es-ES" sz="1600" b="1" u="sng" dirty="0">
                <a:solidFill>
                  <a:prstClr val="black"/>
                </a:solidFill>
              </a:rPr>
              <a:t>DE </a:t>
            </a:r>
            <a:r>
              <a:rPr lang="es-ES" sz="1600" b="1" u="sng" dirty="0" smtClean="0">
                <a:solidFill>
                  <a:prstClr val="black"/>
                </a:solidFill>
              </a:rPr>
              <a:t>2014</a:t>
            </a:r>
            <a:endParaRPr lang="es-ES" sz="1600" b="1" u="sng" dirty="0">
              <a:solidFill>
                <a:prstClr val="black"/>
              </a:solidFill>
            </a:endParaRPr>
          </a:p>
          <a:p>
            <a:pPr lvl="0" algn="just"/>
            <a:r>
              <a:rPr lang="es-ES" sz="1300" b="1" u="sng" dirty="0">
                <a:solidFill>
                  <a:prstClr val="black"/>
                </a:solidFill>
              </a:rPr>
              <a:t>COOPERANTE </a:t>
            </a:r>
            <a:r>
              <a:rPr lang="es-ES" sz="1300" b="1" u="sng" dirty="0" smtClean="0">
                <a:solidFill>
                  <a:prstClr val="black"/>
                </a:solidFill>
              </a:rPr>
              <a:t>SERVIENGAS </a:t>
            </a:r>
            <a:r>
              <a:rPr lang="es-ES" sz="1300" b="1" u="sng" dirty="0">
                <a:solidFill>
                  <a:prstClr val="black"/>
                </a:solidFill>
              </a:rPr>
              <a:t>SA E.S.P</a:t>
            </a:r>
            <a:endParaRPr lang="es-ES" b="1" u="sng" dirty="0">
              <a:solidFill>
                <a:prstClr val="black"/>
              </a:solidFill>
            </a:endParaRPr>
          </a:p>
          <a:p>
            <a:pPr algn="just"/>
            <a:r>
              <a:rPr lang="es-ES" sz="1200" b="1" u="sng" dirty="0">
                <a:solidFill>
                  <a:prstClr val="black"/>
                </a:solidFill>
              </a:rPr>
              <a:t>OBJETO</a:t>
            </a:r>
            <a:r>
              <a:rPr lang="es-ES" sz="1200" b="1" dirty="0">
                <a:solidFill>
                  <a:prstClr val="black"/>
                </a:solidFill>
              </a:rPr>
              <a:t>: </a:t>
            </a:r>
            <a:r>
              <a:rPr lang="es-ES" sz="1200" dirty="0"/>
              <a:t>“AUNAR ESFUERZOS TÉCNICOS, ADMINISTRATIVOS Y FINANCIEROS ENTRE LA GOBERNACIÓN DEL TOLIMA Y EL OPERADOR DE RED DE GAS DOMICILIARIO SERVINGAS CON DESTINO A “SUBSIDIAR DERECHOS DE CONEXIÓN DE GAS DOMICILIARIO POR RED, PARA LOS ESTRATOS 1 Y 2, EN LOS MUNICIPIOS DE FALAN, CASABIANCA Y VILLAHERMOSA, EN EL DEPARTAMENTO DEL TOLIMA” EN DESARROLLO DEL PROYECTO “APOYO A LA IMPLEMENTACIÓN DEL GAS NATURAL EN EL DEPARTAMENTO DEL TOLIMA</a:t>
            </a:r>
            <a:r>
              <a:rPr lang="es-ES" sz="1200" dirty="0" smtClean="0"/>
              <a:t>”</a:t>
            </a:r>
          </a:p>
          <a:p>
            <a:r>
              <a:rPr lang="es-ES" sz="1200" dirty="0"/>
              <a:t>APLICACIÓN DE SUBSIDIOS DE DERECHOS DE CONEXIÓN </a:t>
            </a:r>
            <a:endParaRPr lang="es-ES" sz="1200" dirty="0" smtClean="0"/>
          </a:p>
          <a:p>
            <a:r>
              <a:rPr lang="es-MX" sz="1200" b="1" dirty="0" smtClean="0">
                <a:solidFill>
                  <a:prstClr val="black"/>
                </a:solidFill>
              </a:rPr>
              <a:t>ESTADO</a:t>
            </a:r>
            <a:r>
              <a:rPr lang="es-MX" sz="1200" b="1" dirty="0">
                <a:solidFill>
                  <a:prstClr val="black"/>
                </a:solidFill>
              </a:rPr>
              <a:t>: 66% EJECUTADO </a:t>
            </a:r>
          </a:p>
          <a:p>
            <a:pPr lvl="0" algn="just">
              <a:lnSpc>
                <a:spcPct val="100000"/>
              </a:lnSpc>
            </a:pPr>
            <a:r>
              <a:rPr lang="es-MX" sz="1200" b="1" dirty="0">
                <a:solidFill>
                  <a:prstClr val="black"/>
                </a:solidFill>
              </a:rPr>
              <a:t>VALOR </a:t>
            </a:r>
            <a:r>
              <a:rPr lang="es-MX" sz="1200" b="1" dirty="0" smtClean="0">
                <a:solidFill>
                  <a:prstClr val="black"/>
                </a:solidFill>
              </a:rPr>
              <a:t>$831.288.000</a:t>
            </a:r>
            <a:endParaRPr lang="es-MX" sz="1200" b="1" dirty="0">
              <a:solidFill>
                <a:prstClr val="black"/>
              </a:solidFill>
            </a:endParaRPr>
          </a:p>
          <a:p>
            <a:pPr lvl="0" algn="just">
              <a:lnSpc>
                <a:spcPct val="100000"/>
              </a:lnSpc>
            </a:pPr>
            <a:r>
              <a:rPr lang="es-MX" sz="1200" b="1" dirty="0" smtClean="0">
                <a:solidFill>
                  <a:prstClr val="black"/>
                </a:solidFill>
              </a:rPr>
              <a:t>APORTE GOBERNACION: $ 224.928.000</a:t>
            </a:r>
          </a:p>
          <a:p>
            <a:pPr lvl="0" algn="just"/>
            <a:r>
              <a:rPr lang="es-MX" sz="1200" b="1" dirty="0" smtClean="0">
                <a:solidFill>
                  <a:prstClr val="black"/>
                </a:solidFill>
              </a:rPr>
              <a:t>Nº FAMILIAS POTENCIALES: 1278 </a:t>
            </a:r>
            <a:endParaRPr lang="es-MX" sz="1200" b="1" dirty="0">
              <a:solidFill>
                <a:prstClr val="black"/>
              </a:solidFill>
            </a:endParaRPr>
          </a:p>
          <a:p>
            <a:endParaRPr lang="es-MX" dirty="0"/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84911" y="2049258"/>
            <a:ext cx="2714286" cy="1523810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38336" y="4104998"/>
            <a:ext cx="2638095" cy="17619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90088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MX" dirty="0" smtClean="0"/>
              <a:t>GAS DOMICILIARIO POR RED</a:t>
            </a:r>
            <a:br>
              <a:rPr lang="es-MX" dirty="0" smtClean="0"/>
            </a:br>
            <a:r>
              <a:rPr lang="es-MX" sz="2000" dirty="0" smtClean="0">
                <a:solidFill>
                  <a:schemeClr val="tx1"/>
                </a:solidFill>
              </a:rPr>
              <a:t>APOYO CONSTRUCCION DE REDES Y SUBSIDIOS</a:t>
            </a:r>
            <a:endParaRPr lang="es-MX" sz="2000" dirty="0">
              <a:solidFill>
                <a:schemeClr val="tx1"/>
              </a:solidFill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endParaRPr lang="es-MX" dirty="0" smtClean="0"/>
          </a:p>
          <a:p>
            <a:endParaRPr lang="es-MX" dirty="0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pPr lvl="0" algn="just"/>
            <a:r>
              <a:rPr lang="es-ES" sz="1600" b="1" u="sng" dirty="0">
                <a:solidFill>
                  <a:prstClr val="black"/>
                </a:solidFill>
              </a:rPr>
              <a:t>CONVENIO Nº </a:t>
            </a:r>
            <a:r>
              <a:rPr lang="es-ES" sz="1600" b="1" dirty="0" smtClean="0">
                <a:solidFill>
                  <a:prstClr val="black"/>
                </a:solidFill>
              </a:rPr>
              <a:t>1111</a:t>
            </a:r>
            <a:r>
              <a:rPr lang="es-ES" sz="1600" b="1" u="sng" dirty="0" smtClean="0">
                <a:solidFill>
                  <a:prstClr val="black"/>
                </a:solidFill>
              </a:rPr>
              <a:t> </a:t>
            </a:r>
            <a:r>
              <a:rPr lang="es-ES" sz="1600" b="1" u="sng" dirty="0">
                <a:solidFill>
                  <a:prstClr val="black"/>
                </a:solidFill>
              </a:rPr>
              <a:t>DE </a:t>
            </a:r>
            <a:r>
              <a:rPr lang="es-ES" sz="1600" b="1" u="sng" dirty="0" smtClean="0">
                <a:solidFill>
                  <a:prstClr val="black"/>
                </a:solidFill>
              </a:rPr>
              <a:t>2014</a:t>
            </a:r>
            <a:endParaRPr lang="es-ES" sz="1600" b="1" u="sng" dirty="0">
              <a:solidFill>
                <a:prstClr val="black"/>
              </a:solidFill>
            </a:endParaRPr>
          </a:p>
          <a:p>
            <a:pPr lvl="0" algn="just"/>
            <a:r>
              <a:rPr lang="es-ES" sz="1300" b="1" u="sng" dirty="0">
                <a:solidFill>
                  <a:prstClr val="black"/>
                </a:solidFill>
              </a:rPr>
              <a:t>COOPERANTE </a:t>
            </a:r>
            <a:r>
              <a:rPr lang="es-ES" sz="1300" b="1" u="sng" dirty="0" smtClean="0">
                <a:solidFill>
                  <a:prstClr val="black"/>
                </a:solidFill>
              </a:rPr>
              <a:t>ALCANOS DE COLOMBIA </a:t>
            </a:r>
            <a:r>
              <a:rPr lang="es-ES" sz="1300" b="1" u="sng" dirty="0">
                <a:solidFill>
                  <a:prstClr val="black"/>
                </a:solidFill>
              </a:rPr>
              <a:t>SA E.S.P</a:t>
            </a:r>
            <a:endParaRPr lang="es-ES" b="1" u="sng" dirty="0">
              <a:solidFill>
                <a:prstClr val="black"/>
              </a:solidFill>
            </a:endParaRPr>
          </a:p>
          <a:p>
            <a:pPr algn="just"/>
            <a:r>
              <a:rPr lang="es-ES" sz="1200" b="1" u="sng" dirty="0">
                <a:solidFill>
                  <a:prstClr val="black"/>
                </a:solidFill>
              </a:rPr>
              <a:t>OBJETO</a:t>
            </a:r>
            <a:r>
              <a:rPr lang="es-ES" sz="1200" b="1" dirty="0">
                <a:solidFill>
                  <a:prstClr val="black"/>
                </a:solidFill>
              </a:rPr>
              <a:t>: </a:t>
            </a:r>
            <a:r>
              <a:rPr lang="es-ES" sz="1200" dirty="0"/>
              <a:t>“AUNAR ESFUERZOS TÉCNICOS, ADMINISTRATIVOS Y FINANCIEROS ENTRE LA GOBERNACIÓN DEL TOLIMA Y EL OPERADOR DE RED DE GAS DOMICILIARIO ALCANOS DE COLOMBIA S.A. E.S.P. PARA LA ENTREGA DE RECURSOS CON DESTINO A SUBSIDIAR DERECHOS DE CONEXIÓN DE GAS DOMICILIARIO POR RED PARA LOS ESTRATOS 1, 2 Y 3 EN EL MUNICIPIO DE CAJAMARCA CABECERA MUNICIPAL Y CENTRO POBLADO DE ANAIME EN EL DEPARTAMENTO DEL TOLIMA” EN DESARROLLO DEL “PROYECTO APOYO A LA IMPLEMENTACIÓN DE GAS NATURAL DEL DEPARTAMENTO DEL TOLIMA”. </a:t>
            </a:r>
            <a:endParaRPr lang="es-ES" sz="1200" dirty="0" smtClean="0"/>
          </a:p>
          <a:p>
            <a:r>
              <a:rPr lang="es-ES" sz="1200" dirty="0"/>
              <a:t>APLICACIÓN DE SUBSIDIOS DE DERECHOS DE CONEXIÓN </a:t>
            </a:r>
            <a:endParaRPr lang="es-ES" sz="1200" dirty="0" smtClean="0"/>
          </a:p>
          <a:p>
            <a:r>
              <a:rPr lang="es-MX" sz="1200" b="1" dirty="0" smtClean="0">
                <a:solidFill>
                  <a:prstClr val="black"/>
                </a:solidFill>
              </a:rPr>
              <a:t>ESTADO</a:t>
            </a:r>
            <a:r>
              <a:rPr lang="es-MX" sz="1200" b="1" dirty="0">
                <a:solidFill>
                  <a:prstClr val="black"/>
                </a:solidFill>
              </a:rPr>
              <a:t>: </a:t>
            </a:r>
            <a:r>
              <a:rPr lang="es-MX" sz="1200" b="1" dirty="0" smtClean="0">
                <a:solidFill>
                  <a:prstClr val="black"/>
                </a:solidFill>
              </a:rPr>
              <a:t>100% </a:t>
            </a:r>
            <a:r>
              <a:rPr lang="es-MX" sz="1200" b="1" dirty="0">
                <a:solidFill>
                  <a:prstClr val="black"/>
                </a:solidFill>
              </a:rPr>
              <a:t>EJECUTADO </a:t>
            </a:r>
          </a:p>
          <a:p>
            <a:pPr lvl="0" algn="just">
              <a:lnSpc>
                <a:spcPct val="100000"/>
              </a:lnSpc>
            </a:pPr>
            <a:r>
              <a:rPr lang="es-MX" sz="1200" b="1" dirty="0" smtClean="0">
                <a:solidFill>
                  <a:prstClr val="black"/>
                </a:solidFill>
              </a:rPr>
              <a:t>VALOR:547.719.846 </a:t>
            </a:r>
            <a:endParaRPr lang="es-MX" sz="1200" b="1" dirty="0">
              <a:solidFill>
                <a:prstClr val="black"/>
              </a:solidFill>
            </a:endParaRPr>
          </a:p>
          <a:p>
            <a:pPr lvl="0" algn="just">
              <a:lnSpc>
                <a:spcPct val="100000"/>
              </a:lnSpc>
            </a:pPr>
            <a:r>
              <a:rPr lang="es-MX" sz="1200" b="1" dirty="0" smtClean="0">
                <a:solidFill>
                  <a:prstClr val="black"/>
                </a:solidFill>
              </a:rPr>
              <a:t>APORTE GOBERNACION: $ 299.827.860</a:t>
            </a:r>
          </a:p>
          <a:p>
            <a:pPr lvl="0" algn="just"/>
            <a:r>
              <a:rPr lang="es-MX" sz="1200" b="1" dirty="0" smtClean="0">
                <a:solidFill>
                  <a:prstClr val="black"/>
                </a:solidFill>
              </a:rPr>
              <a:t>Nº FAMILIAS : 450  </a:t>
            </a:r>
            <a:endParaRPr lang="es-MX" sz="1200" b="1" dirty="0">
              <a:solidFill>
                <a:prstClr val="black"/>
              </a:solidFill>
            </a:endParaRPr>
          </a:p>
          <a:p>
            <a:endParaRPr lang="es-MX" dirty="0"/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52702" y="1825625"/>
            <a:ext cx="2438095" cy="1990476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24130" y="4300530"/>
            <a:ext cx="2695238" cy="15238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0565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MX" dirty="0" smtClean="0"/>
              <a:t>GAS DOMICILIARIO POR RED</a:t>
            </a:r>
            <a:br>
              <a:rPr lang="es-MX" dirty="0" smtClean="0"/>
            </a:br>
            <a:r>
              <a:rPr lang="es-MX" sz="2000" dirty="0" smtClean="0">
                <a:solidFill>
                  <a:schemeClr val="tx1"/>
                </a:solidFill>
              </a:rPr>
              <a:t>APOYO CONSTRUCCION DE REDES Y SUBSIDIOS</a:t>
            </a:r>
            <a:endParaRPr lang="es-MX" sz="2000" dirty="0">
              <a:solidFill>
                <a:schemeClr val="tx1"/>
              </a:solidFill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endParaRPr lang="es-MX" dirty="0" smtClean="0"/>
          </a:p>
          <a:p>
            <a:endParaRPr lang="es-MX" dirty="0"/>
          </a:p>
          <a:p>
            <a:endParaRPr lang="es-MX" dirty="0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lvl="0" algn="just"/>
            <a:r>
              <a:rPr lang="es-ES" sz="1600" b="1" u="sng" dirty="0">
                <a:solidFill>
                  <a:prstClr val="black"/>
                </a:solidFill>
              </a:rPr>
              <a:t>CONVENIO Nº </a:t>
            </a:r>
            <a:r>
              <a:rPr lang="es-ES" sz="1600" b="1" dirty="0" smtClean="0">
                <a:solidFill>
                  <a:prstClr val="black"/>
                </a:solidFill>
              </a:rPr>
              <a:t>0978</a:t>
            </a:r>
            <a:r>
              <a:rPr lang="es-ES" sz="1600" b="1" u="sng" dirty="0" smtClean="0">
                <a:solidFill>
                  <a:prstClr val="black"/>
                </a:solidFill>
              </a:rPr>
              <a:t> </a:t>
            </a:r>
            <a:r>
              <a:rPr lang="es-ES" sz="1600" b="1" u="sng" dirty="0">
                <a:solidFill>
                  <a:prstClr val="black"/>
                </a:solidFill>
              </a:rPr>
              <a:t>DE </a:t>
            </a:r>
            <a:r>
              <a:rPr lang="es-ES" sz="1600" b="1" u="sng" dirty="0" smtClean="0">
                <a:solidFill>
                  <a:prstClr val="black"/>
                </a:solidFill>
              </a:rPr>
              <a:t>2013</a:t>
            </a:r>
            <a:endParaRPr lang="es-ES" sz="1600" b="1" u="sng" dirty="0">
              <a:solidFill>
                <a:prstClr val="black"/>
              </a:solidFill>
            </a:endParaRPr>
          </a:p>
          <a:p>
            <a:pPr lvl="0" algn="just"/>
            <a:r>
              <a:rPr lang="es-ES" sz="1300" b="1" u="sng" dirty="0">
                <a:solidFill>
                  <a:prstClr val="black"/>
                </a:solidFill>
              </a:rPr>
              <a:t>COOPERANTE </a:t>
            </a:r>
            <a:r>
              <a:rPr lang="es-ES" sz="1300" b="1" u="sng" dirty="0" smtClean="0">
                <a:solidFill>
                  <a:prstClr val="black"/>
                </a:solidFill>
              </a:rPr>
              <a:t>MUNUCIPIO DE ANZUATEGUI</a:t>
            </a:r>
            <a:endParaRPr lang="es-ES" b="1" u="sng" dirty="0">
              <a:solidFill>
                <a:prstClr val="black"/>
              </a:solidFill>
            </a:endParaRPr>
          </a:p>
          <a:p>
            <a:pPr algn="just"/>
            <a:r>
              <a:rPr lang="es-ES" sz="1200" b="1" u="sng" dirty="0">
                <a:solidFill>
                  <a:prstClr val="black"/>
                </a:solidFill>
              </a:rPr>
              <a:t>OBJETO</a:t>
            </a:r>
            <a:r>
              <a:rPr lang="es-ES" sz="1200" b="1" dirty="0">
                <a:solidFill>
                  <a:prstClr val="black"/>
                </a:solidFill>
              </a:rPr>
              <a:t>: </a:t>
            </a:r>
            <a:r>
              <a:rPr lang="es-MX" sz="1200" dirty="0"/>
              <a:t>“AUNAR ESFUERZOS PARA LA CONSTRUCCIÓN RED DE GAS NATURAL COMPRIMIDO Y CONEXIONES DE USUARIOS DE MENORES INGRESOS EN EL CASCO URBANO DE ANZOATEGUI EN EL DEPARTAMENTO DEL TOLIMA</a:t>
            </a:r>
            <a:r>
              <a:rPr lang="es-MX" sz="1200" dirty="0" smtClean="0"/>
              <a:t>”.</a:t>
            </a:r>
          </a:p>
          <a:p>
            <a:pPr marL="0" indent="0" algn="just">
              <a:buNone/>
            </a:pPr>
            <a:endParaRPr lang="es-ES" sz="1200" dirty="0" smtClean="0"/>
          </a:p>
          <a:p>
            <a:r>
              <a:rPr lang="es-ES" sz="1200" dirty="0" smtClean="0"/>
              <a:t> </a:t>
            </a:r>
            <a:r>
              <a:rPr lang="es-ES" sz="1200" dirty="0"/>
              <a:t>APLICACIÓN DE SUBSIDIOS DE DERECHOS DE CONEXIÓN </a:t>
            </a:r>
          </a:p>
          <a:p>
            <a:pPr lvl="0" algn="just">
              <a:lnSpc>
                <a:spcPct val="100000"/>
              </a:lnSpc>
            </a:pPr>
            <a:r>
              <a:rPr lang="es-MX" sz="1200" b="1" dirty="0" smtClean="0">
                <a:solidFill>
                  <a:prstClr val="black"/>
                </a:solidFill>
              </a:rPr>
              <a:t>ESTADO</a:t>
            </a:r>
            <a:r>
              <a:rPr lang="es-MX" sz="1200" b="1" dirty="0">
                <a:solidFill>
                  <a:prstClr val="black"/>
                </a:solidFill>
              </a:rPr>
              <a:t>: </a:t>
            </a:r>
            <a:r>
              <a:rPr lang="es-MX" sz="1200" b="1" dirty="0" smtClean="0">
                <a:solidFill>
                  <a:prstClr val="black"/>
                </a:solidFill>
              </a:rPr>
              <a:t>100% LIQUIDADO –POR PAGAR SALDO</a:t>
            </a:r>
            <a:endParaRPr lang="es-MX" sz="1200" b="1" dirty="0">
              <a:solidFill>
                <a:prstClr val="black"/>
              </a:solidFill>
            </a:endParaRPr>
          </a:p>
          <a:p>
            <a:pPr lvl="0" algn="just">
              <a:lnSpc>
                <a:spcPct val="100000"/>
              </a:lnSpc>
            </a:pPr>
            <a:r>
              <a:rPr lang="es-MX" sz="1200" b="1" dirty="0" smtClean="0">
                <a:solidFill>
                  <a:prstClr val="black"/>
                </a:solidFill>
              </a:rPr>
              <a:t>VALOR</a:t>
            </a:r>
            <a:r>
              <a:rPr lang="es-MX" sz="1200" b="1" dirty="0">
                <a:solidFill>
                  <a:prstClr val="black"/>
                </a:solidFill>
              </a:rPr>
              <a:t> APORTE SGR</a:t>
            </a:r>
            <a:r>
              <a:rPr lang="es-MX" sz="1200" b="1" dirty="0" smtClean="0">
                <a:solidFill>
                  <a:prstClr val="black"/>
                </a:solidFill>
              </a:rPr>
              <a:t> :300.000.000</a:t>
            </a:r>
            <a:endParaRPr lang="es-MX" sz="1200" b="1" dirty="0">
              <a:solidFill>
                <a:prstClr val="black"/>
              </a:solidFill>
            </a:endParaRPr>
          </a:p>
          <a:p>
            <a:pPr lvl="0" algn="just">
              <a:lnSpc>
                <a:spcPct val="100000"/>
              </a:lnSpc>
            </a:pPr>
            <a:r>
              <a:rPr lang="es-MX" sz="1200" b="1" dirty="0" smtClean="0">
                <a:solidFill>
                  <a:prstClr val="black"/>
                </a:solidFill>
              </a:rPr>
              <a:t>Nº FAMILIAS: 524 </a:t>
            </a:r>
            <a:endParaRPr lang="es-MX" sz="1200" b="1" dirty="0">
              <a:solidFill>
                <a:prstClr val="black"/>
              </a:solidFill>
            </a:endParaRPr>
          </a:p>
          <a:p>
            <a:pPr marL="0" indent="0">
              <a:buNone/>
            </a:pPr>
            <a:endParaRPr lang="es-MX" dirty="0"/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71228" y="1904828"/>
            <a:ext cx="2685714" cy="2019048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2656" y="4058812"/>
            <a:ext cx="2714286" cy="20476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49791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MX" dirty="0" smtClean="0"/>
              <a:t>GAS DOMICILIARIO POR RED</a:t>
            </a:r>
            <a:br>
              <a:rPr lang="es-MX" dirty="0" smtClean="0"/>
            </a:br>
            <a:r>
              <a:rPr lang="es-MX" sz="2000" dirty="0" smtClean="0">
                <a:solidFill>
                  <a:schemeClr val="tx1"/>
                </a:solidFill>
              </a:rPr>
              <a:t>APOYO CONSTRUCCION DE REDES Y SUBSIDIOS</a:t>
            </a:r>
            <a:endParaRPr lang="es-MX" sz="2000" dirty="0">
              <a:solidFill>
                <a:schemeClr val="tx1"/>
              </a:solidFill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endParaRPr lang="es-MX" dirty="0" smtClean="0"/>
          </a:p>
          <a:p>
            <a:endParaRPr lang="es-MX" dirty="0"/>
          </a:p>
          <a:p>
            <a:endParaRPr lang="es-MX" dirty="0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lvl="0" algn="just"/>
            <a:r>
              <a:rPr lang="es-ES" sz="1600" b="1" u="sng" dirty="0">
                <a:solidFill>
                  <a:prstClr val="black"/>
                </a:solidFill>
              </a:rPr>
              <a:t>CONVENIO Nº </a:t>
            </a:r>
            <a:r>
              <a:rPr lang="es-ES" sz="1600" b="1" dirty="0" smtClean="0">
                <a:solidFill>
                  <a:prstClr val="black"/>
                </a:solidFill>
              </a:rPr>
              <a:t>1060</a:t>
            </a:r>
            <a:r>
              <a:rPr lang="es-ES" sz="1600" b="1" u="sng" dirty="0" smtClean="0">
                <a:solidFill>
                  <a:prstClr val="black"/>
                </a:solidFill>
              </a:rPr>
              <a:t> </a:t>
            </a:r>
            <a:r>
              <a:rPr lang="es-ES" sz="1600" b="1" u="sng" dirty="0">
                <a:solidFill>
                  <a:prstClr val="black"/>
                </a:solidFill>
              </a:rPr>
              <a:t>DE </a:t>
            </a:r>
            <a:r>
              <a:rPr lang="es-ES" sz="1600" b="1" u="sng" dirty="0" smtClean="0">
                <a:solidFill>
                  <a:prstClr val="black"/>
                </a:solidFill>
              </a:rPr>
              <a:t>2014</a:t>
            </a:r>
            <a:endParaRPr lang="es-ES" sz="1600" b="1" u="sng" dirty="0">
              <a:solidFill>
                <a:prstClr val="black"/>
              </a:solidFill>
            </a:endParaRPr>
          </a:p>
          <a:p>
            <a:pPr lvl="0" algn="just"/>
            <a:r>
              <a:rPr lang="es-ES" sz="1300" b="1" u="sng" dirty="0">
                <a:solidFill>
                  <a:prstClr val="black"/>
                </a:solidFill>
              </a:rPr>
              <a:t>COOPERANTE </a:t>
            </a:r>
            <a:r>
              <a:rPr lang="es-ES" sz="1300" b="1" u="sng" dirty="0" smtClean="0">
                <a:solidFill>
                  <a:prstClr val="black"/>
                </a:solidFill>
              </a:rPr>
              <a:t>OP &amp; S CONSTRUCCIONES SA E.S.P</a:t>
            </a:r>
            <a:endParaRPr lang="es-ES" b="1" u="sng" dirty="0">
              <a:solidFill>
                <a:prstClr val="black"/>
              </a:solidFill>
            </a:endParaRPr>
          </a:p>
          <a:p>
            <a:pPr algn="just"/>
            <a:r>
              <a:rPr lang="es-ES" sz="1200" b="1" u="sng" dirty="0">
                <a:solidFill>
                  <a:prstClr val="black"/>
                </a:solidFill>
              </a:rPr>
              <a:t>OBJETO</a:t>
            </a:r>
            <a:r>
              <a:rPr lang="es-ES" sz="1200" b="1" dirty="0">
                <a:solidFill>
                  <a:prstClr val="black"/>
                </a:solidFill>
              </a:rPr>
              <a:t>: </a:t>
            </a:r>
            <a:r>
              <a:rPr lang="es-ES" sz="1200" dirty="0"/>
              <a:t>“AUNAR ESFUERZOS ENTRE EL DEPARTAMENTO DEL TOLIMA Y EL OPERADOR DE RED DE GAS DOMICILIARIO OP&amp;S CONSTRUCCIONES S.A. E.S.P. PARA LA ENTREGA DE RECURSOS CON DESTINO A SUBSIDIAR DERECHOS DE CONEXIÓN DE GAS DOMICILIARIO POR RES PARA LOS ESTRATOS 1 Y 2 EN EL MUNICIPIO DE COYAIMA EN EL DEPARTAMENTO DEL  TOLIMA</a:t>
            </a:r>
            <a:r>
              <a:rPr lang="es-ES" sz="1200" dirty="0" smtClean="0"/>
              <a:t>”.</a:t>
            </a:r>
          </a:p>
          <a:p>
            <a:r>
              <a:rPr lang="es-ES" sz="1200" b="1" dirty="0" smtClean="0"/>
              <a:t> CONSTRUCCION</a:t>
            </a:r>
            <a:r>
              <a:rPr lang="es-MX" sz="1200" b="1" dirty="0" smtClean="0">
                <a:solidFill>
                  <a:prstClr val="black"/>
                </a:solidFill>
              </a:rPr>
              <a:t> </a:t>
            </a:r>
            <a:r>
              <a:rPr lang="es-MX" sz="1200" b="1" dirty="0">
                <a:solidFill>
                  <a:prstClr val="black"/>
                </a:solidFill>
              </a:rPr>
              <a:t>DE ELECTRIFICACION RURAL EN EL DEPARTAMENTO DEL TOLIMA</a:t>
            </a:r>
          </a:p>
          <a:p>
            <a:pPr lvl="0" algn="just">
              <a:lnSpc>
                <a:spcPct val="100000"/>
              </a:lnSpc>
            </a:pPr>
            <a:r>
              <a:rPr lang="es-MX" sz="1200" b="1" dirty="0" smtClean="0">
                <a:solidFill>
                  <a:prstClr val="black"/>
                </a:solidFill>
              </a:rPr>
              <a:t>ESTADO</a:t>
            </a:r>
            <a:r>
              <a:rPr lang="es-MX" sz="1200" b="1" dirty="0">
                <a:solidFill>
                  <a:prstClr val="black"/>
                </a:solidFill>
              </a:rPr>
              <a:t>: </a:t>
            </a:r>
            <a:r>
              <a:rPr lang="es-MX" sz="1200" b="1" dirty="0" smtClean="0">
                <a:solidFill>
                  <a:prstClr val="black"/>
                </a:solidFill>
              </a:rPr>
              <a:t>100% LIQUIDADO POR PAGAR SALDO</a:t>
            </a:r>
            <a:endParaRPr lang="es-MX" sz="1200" b="1" dirty="0">
              <a:solidFill>
                <a:prstClr val="black"/>
              </a:solidFill>
            </a:endParaRPr>
          </a:p>
          <a:p>
            <a:pPr lvl="0" algn="just">
              <a:lnSpc>
                <a:spcPct val="100000"/>
              </a:lnSpc>
            </a:pPr>
            <a:r>
              <a:rPr lang="es-MX" sz="1200" b="1" dirty="0">
                <a:solidFill>
                  <a:prstClr val="black"/>
                </a:solidFill>
              </a:rPr>
              <a:t>VALOR </a:t>
            </a:r>
            <a:r>
              <a:rPr lang="es-MX" sz="1200" b="1" dirty="0" smtClean="0">
                <a:solidFill>
                  <a:prstClr val="black"/>
                </a:solidFill>
              </a:rPr>
              <a:t>:$3.225.284363</a:t>
            </a:r>
            <a:endParaRPr lang="es-MX" sz="1200" b="1" dirty="0">
              <a:solidFill>
                <a:prstClr val="black"/>
              </a:solidFill>
            </a:endParaRPr>
          </a:p>
          <a:p>
            <a:pPr lvl="0" algn="just">
              <a:lnSpc>
                <a:spcPct val="100000"/>
              </a:lnSpc>
            </a:pPr>
            <a:r>
              <a:rPr lang="es-MX" sz="1200" b="1" dirty="0" smtClean="0">
                <a:solidFill>
                  <a:prstClr val="black"/>
                </a:solidFill>
              </a:rPr>
              <a:t>APORTE GOBERNACION: $ 217.600.000</a:t>
            </a:r>
          </a:p>
          <a:p>
            <a:pPr lvl="0" algn="just"/>
            <a:r>
              <a:rPr lang="es-MX" sz="1200" b="1" dirty="0" smtClean="0">
                <a:solidFill>
                  <a:prstClr val="black"/>
                </a:solidFill>
              </a:rPr>
              <a:t>Nº FAMILIAS: 1186 </a:t>
            </a:r>
            <a:endParaRPr lang="es-MX" sz="1200" b="1" dirty="0">
              <a:solidFill>
                <a:prstClr val="black"/>
              </a:solidFill>
            </a:endParaRPr>
          </a:p>
          <a:p>
            <a:endParaRPr lang="es-MX" dirty="0"/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0393" y="2574225"/>
            <a:ext cx="3371429" cy="2533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055566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4377</TotalTime>
  <Words>696</Words>
  <Application>Microsoft Office PowerPoint</Application>
  <PresentationFormat>Presentación en pantalla (4:3)</PresentationFormat>
  <Paragraphs>60</Paragraphs>
  <Slides>6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6</vt:i4>
      </vt:variant>
    </vt:vector>
  </HeadingPairs>
  <TitlesOfParts>
    <vt:vector size="9" baseType="lpstr">
      <vt:lpstr>Arial</vt:lpstr>
      <vt:lpstr>Calibri</vt:lpstr>
      <vt:lpstr>Tema de Office</vt:lpstr>
      <vt:lpstr>GAS DOMICILIARIO POR RED APOYO CONSTRUCCION DE REDES Y SUBSIDIOS</vt:lpstr>
      <vt:lpstr>GAS DOMICILIARIO POR RED APOYO CONSTRUCCION DE REDES Y SUBSIDIOS</vt:lpstr>
      <vt:lpstr>GAS DOMICILIARIO POR RED APOYO CONSTRUCCION DE REDES Y SUBSIDIOS</vt:lpstr>
      <vt:lpstr>GAS DOMICILIARIO POR RED APOYO CONSTRUCCION DE REDES Y SUBSIDIOS</vt:lpstr>
      <vt:lpstr>GAS DOMICILIARIO POR RED APOYO CONSTRUCCION DE REDES Y SUBSIDIOS</vt:lpstr>
      <vt:lpstr>GAS DOMICILIARIO POR RED APOYO CONSTRUCCION DE REDES Y SUBSIDIOS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GOLDEN</dc:creator>
  <cp:lastModifiedBy>1</cp:lastModifiedBy>
  <cp:revision>216</cp:revision>
  <cp:lastPrinted>2016-09-21T15:30:06Z</cp:lastPrinted>
  <dcterms:created xsi:type="dcterms:W3CDTF">2016-01-11T23:46:43Z</dcterms:created>
  <dcterms:modified xsi:type="dcterms:W3CDTF">2016-09-30T13:27:35Z</dcterms:modified>
</cp:coreProperties>
</file>